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264" r:id="rId3"/>
    <p:sldId id="307" r:id="rId4"/>
    <p:sldId id="310" r:id="rId5"/>
    <p:sldId id="314" r:id="rId6"/>
    <p:sldId id="315" r:id="rId7"/>
    <p:sldId id="309" r:id="rId8"/>
    <p:sldId id="316" r:id="rId9"/>
    <p:sldId id="317" r:id="rId10"/>
    <p:sldId id="318" r:id="rId11"/>
    <p:sldId id="326" r:id="rId12"/>
    <p:sldId id="328" r:id="rId13"/>
    <p:sldId id="327" r:id="rId14"/>
    <p:sldId id="331" r:id="rId15"/>
    <p:sldId id="298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ego Amorim" initials="DA" lastIdx="1" clrIdx="0">
    <p:extLst>
      <p:ext uri="{19B8F6BF-5375-455C-9EA6-DF929625EA0E}">
        <p15:presenceInfo xmlns:p15="http://schemas.microsoft.com/office/powerpoint/2012/main" userId="f47d517e4431ae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9A4765-1831-4547-8716-C07050B4C698}" v="8" dt="2022-05-16T19:18:04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A74492-EE9D-47E0-A693-A4237AA320F2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F1AD0F3-1709-4B62-B28A-40BB05EADD45}">
      <dgm:prSet custT="1"/>
      <dgm:spPr/>
      <dgm:t>
        <a:bodyPr/>
        <a:lstStyle/>
        <a:p>
          <a:pPr rtl="0"/>
          <a:r>
            <a:rPr lang="pt-BR" sz="2800" b="1"/>
            <a:t>AUDIÊNCIA PÚBLICA ANTERIOR</a:t>
          </a:r>
        </a:p>
      </dgm:t>
    </dgm:pt>
    <dgm:pt modelId="{0B8DBDA7-1932-4D35-857B-89A53F0DF4D5}" type="parTrans" cxnId="{4D542AA6-B253-4077-A6F8-0B02D689A63A}">
      <dgm:prSet/>
      <dgm:spPr/>
      <dgm:t>
        <a:bodyPr/>
        <a:lstStyle/>
        <a:p>
          <a:endParaRPr lang="pt-BR"/>
        </a:p>
      </dgm:t>
    </dgm:pt>
    <dgm:pt modelId="{AA844527-C20F-4076-9ED1-7881954F1C27}" type="sibTrans" cxnId="{4D542AA6-B253-4077-A6F8-0B02D689A63A}">
      <dgm:prSet/>
      <dgm:spPr/>
      <dgm:t>
        <a:bodyPr/>
        <a:lstStyle/>
        <a:p>
          <a:endParaRPr lang="pt-BR"/>
        </a:p>
      </dgm:t>
    </dgm:pt>
    <dgm:pt modelId="{3CC2BB05-3DB6-4129-8CFB-F9F21378818A}">
      <dgm:prSet custT="1"/>
      <dgm:spPr/>
      <dgm:t>
        <a:bodyPr/>
        <a:lstStyle/>
        <a:p>
          <a:pPr rtl="0"/>
          <a:r>
            <a:rPr lang="pt-BR" sz="2800" b="1"/>
            <a:t>ESTATÍSTICAS DAS CONTRIBUIÇÕES RECEBIDAS</a:t>
          </a:r>
        </a:p>
      </dgm:t>
    </dgm:pt>
    <dgm:pt modelId="{D4B03DDE-B728-46C3-B38E-92223A724C78}" type="parTrans" cxnId="{EF613F9F-D667-402D-AFFC-4139923DBDF5}">
      <dgm:prSet/>
      <dgm:spPr/>
      <dgm:t>
        <a:bodyPr/>
        <a:lstStyle/>
        <a:p>
          <a:endParaRPr lang="pt-BR"/>
        </a:p>
      </dgm:t>
    </dgm:pt>
    <dgm:pt modelId="{195CFD2C-ECEC-4510-9ED9-64BE0400DB69}" type="sibTrans" cxnId="{EF613F9F-D667-402D-AFFC-4139923DBDF5}">
      <dgm:prSet/>
      <dgm:spPr/>
      <dgm:t>
        <a:bodyPr/>
        <a:lstStyle/>
        <a:p>
          <a:endParaRPr lang="pt-BR"/>
        </a:p>
      </dgm:t>
    </dgm:pt>
    <dgm:pt modelId="{823E3187-7827-455E-BB08-40A3B734A5EE}">
      <dgm:prSet custT="1"/>
      <dgm:spPr/>
      <dgm:t>
        <a:bodyPr/>
        <a:lstStyle/>
        <a:p>
          <a:pPr rtl="0"/>
          <a:r>
            <a:rPr lang="en-US" sz="2800" b="1"/>
            <a:t>ATUALIZAÇÕES REGULATÓRIAS</a:t>
          </a:r>
          <a:endParaRPr lang="pt-BR" sz="2800" b="1"/>
        </a:p>
      </dgm:t>
    </dgm:pt>
    <dgm:pt modelId="{6FA38883-B75C-42F1-889F-E823B313743E}" type="parTrans" cxnId="{178412F2-1EBC-4563-94C1-618826A21B6E}">
      <dgm:prSet/>
      <dgm:spPr/>
      <dgm:t>
        <a:bodyPr/>
        <a:lstStyle/>
        <a:p>
          <a:endParaRPr lang="pt-BR"/>
        </a:p>
      </dgm:t>
    </dgm:pt>
    <dgm:pt modelId="{9A9C9249-779C-4E94-BA00-2FEE4CEBEF79}" type="sibTrans" cxnId="{178412F2-1EBC-4563-94C1-618826A21B6E}">
      <dgm:prSet/>
      <dgm:spPr/>
      <dgm:t>
        <a:bodyPr/>
        <a:lstStyle/>
        <a:p>
          <a:endParaRPr lang="pt-BR"/>
        </a:p>
      </dgm:t>
    </dgm:pt>
    <dgm:pt modelId="{EC7C9A19-0C25-4FF8-9571-6C44F8B8620C}">
      <dgm:prSet custT="1"/>
      <dgm:spPr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412904" tIns="68580" rIns="68580" bIns="68580" numCol="1" spcCol="1270" anchor="ctr" anchorCtr="0"/>
        <a:lstStyle/>
        <a:p>
          <a:r>
            <a:rPr lang="pt-BR" sz="2700" b="1" kern="1200">
              <a:solidFill>
                <a:prstClr val="white"/>
              </a:solidFill>
              <a:latin typeface="Calibri"/>
              <a:ea typeface="+mn-ea"/>
              <a:cs typeface="+mn-cs"/>
            </a:rPr>
            <a:t> METODOLOGIA DE COMBATE A ABUSIVIDADE</a:t>
          </a:r>
          <a:endParaRPr lang="pt-BR" sz="2700" b="1" kern="1200"/>
        </a:p>
      </dgm:t>
    </dgm:pt>
    <dgm:pt modelId="{7F8CC50D-36B1-49B0-A053-89E0100572A2}" type="parTrans" cxnId="{04A9E296-A584-454A-9BC1-33E1C757DA5F}">
      <dgm:prSet/>
      <dgm:spPr/>
      <dgm:t>
        <a:bodyPr/>
        <a:lstStyle/>
        <a:p>
          <a:endParaRPr lang="pt-BR"/>
        </a:p>
      </dgm:t>
    </dgm:pt>
    <dgm:pt modelId="{7F53EAF5-8520-410A-98B9-6989CD332A53}" type="sibTrans" cxnId="{04A9E296-A584-454A-9BC1-33E1C757DA5F}">
      <dgm:prSet/>
      <dgm:spPr/>
      <dgm:t>
        <a:bodyPr/>
        <a:lstStyle/>
        <a:p>
          <a:endParaRPr lang="pt-BR"/>
        </a:p>
      </dgm:t>
    </dgm:pt>
    <dgm:pt modelId="{446491A5-E0AF-46C5-AD4E-D2FD088FDD5E}" type="pres">
      <dgm:prSet presAssocID="{E3A74492-EE9D-47E0-A693-A4237AA320F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4F11FD22-EE4D-46DB-A1E1-0755F8AFF4C7}" type="pres">
      <dgm:prSet presAssocID="{E3A74492-EE9D-47E0-A693-A4237AA320F2}" presName="Name1" presStyleCnt="0"/>
      <dgm:spPr/>
    </dgm:pt>
    <dgm:pt modelId="{667354C8-3BCC-4386-B9CA-49D61BC54AE8}" type="pres">
      <dgm:prSet presAssocID="{E3A74492-EE9D-47E0-A693-A4237AA320F2}" presName="cycle" presStyleCnt="0"/>
      <dgm:spPr/>
    </dgm:pt>
    <dgm:pt modelId="{51DC542E-EEE3-4A28-B1CA-616C8645F9FD}" type="pres">
      <dgm:prSet presAssocID="{E3A74492-EE9D-47E0-A693-A4237AA320F2}" presName="srcNode" presStyleLbl="node1" presStyleIdx="0" presStyleCnt="4"/>
      <dgm:spPr/>
    </dgm:pt>
    <dgm:pt modelId="{742F72C8-D7A0-4337-ACD0-CA6D7E969956}" type="pres">
      <dgm:prSet presAssocID="{E3A74492-EE9D-47E0-A693-A4237AA320F2}" presName="conn" presStyleLbl="parChTrans1D2" presStyleIdx="0" presStyleCnt="1"/>
      <dgm:spPr/>
      <dgm:t>
        <a:bodyPr/>
        <a:lstStyle/>
        <a:p>
          <a:endParaRPr lang="pt-BR"/>
        </a:p>
      </dgm:t>
    </dgm:pt>
    <dgm:pt modelId="{3C1BF440-3214-4070-A056-7BD6D76756C0}" type="pres">
      <dgm:prSet presAssocID="{E3A74492-EE9D-47E0-A693-A4237AA320F2}" presName="extraNode" presStyleLbl="node1" presStyleIdx="0" presStyleCnt="4"/>
      <dgm:spPr/>
    </dgm:pt>
    <dgm:pt modelId="{CDC4E9F8-FDDE-4187-9651-A3DDA881D673}" type="pres">
      <dgm:prSet presAssocID="{E3A74492-EE9D-47E0-A693-A4237AA320F2}" presName="dstNode" presStyleLbl="node1" presStyleIdx="0" presStyleCnt="4"/>
      <dgm:spPr/>
    </dgm:pt>
    <dgm:pt modelId="{991930C0-7F29-496C-8BF5-B6B63EBBE325}" type="pres">
      <dgm:prSet presAssocID="{7F1AD0F3-1709-4B62-B28A-40BB05EADD4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DAD413E-3488-4DE2-BDDE-CA1CB985D37F}" type="pres">
      <dgm:prSet presAssocID="{7F1AD0F3-1709-4B62-B28A-40BB05EADD45}" presName="accent_1" presStyleCnt="0"/>
      <dgm:spPr/>
    </dgm:pt>
    <dgm:pt modelId="{04144145-95C4-46CB-8531-3F6E16CE04E8}" type="pres">
      <dgm:prSet presAssocID="{7F1AD0F3-1709-4B62-B28A-40BB05EADD45}" presName="accentRepeatNode" presStyleLbl="solidFgAcc1" presStyleIdx="0" presStyleCnt="4"/>
      <dgm:spPr/>
    </dgm:pt>
    <dgm:pt modelId="{BA72D7DD-B652-4163-B206-0DC98E4BCE64}" type="pres">
      <dgm:prSet presAssocID="{3CC2BB05-3DB6-4129-8CFB-F9F21378818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34EB07-22A3-4CD7-9DBC-7B46BBD9DFF8}" type="pres">
      <dgm:prSet presAssocID="{3CC2BB05-3DB6-4129-8CFB-F9F21378818A}" presName="accent_2" presStyleCnt="0"/>
      <dgm:spPr/>
    </dgm:pt>
    <dgm:pt modelId="{1391286B-52BD-472A-BEC0-1238ACE76A3D}" type="pres">
      <dgm:prSet presAssocID="{3CC2BB05-3DB6-4129-8CFB-F9F21378818A}" presName="accentRepeatNode" presStyleLbl="solidFgAcc1" presStyleIdx="1" presStyleCnt="4"/>
      <dgm:spPr/>
    </dgm:pt>
    <dgm:pt modelId="{03BB1707-E287-4E7E-9CBB-960F5DEF7733}" type="pres">
      <dgm:prSet presAssocID="{823E3187-7827-455E-BB08-40A3B734A5EE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8A4500-AA1A-4ABD-9043-B42CC2294F79}" type="pres">
      <dgm:prSet presAssocID="{823E3187-7827-455E-BB08-40A3B734A5EE}" presName="accent_3" presStyleCnt="0"/>
      <dgm:spPr/>
    </dgm:pt>
    <dgm:pt modelId="{2EC0C2CD-210D-4F40-96D9-31615DD2A4B7}" type="pres">
      <dgm:prSet presAssocID="{823E3187-7827-455E-BB08-40A3B734A5EE}" presName="accentRepeatNode" presStyleLbl="solidFgAcc1" presStyleIdx="2" presStyleCnt="4"/>
      <dgm:spPr/>
    </dgm:pt>
    <dgm:pt modelId="{366B1158-EEF8-48EE-A10D-27025B6C202E}" type="pres">
      <dgm:prSet presAssocID="{EC7C9A19-0C25-4FF8-9571-6C44F8B8620C}" presName="text_4" presStyleLbl="node1" presStyleIdx="3" presStyleCnt="4" custLinFactNeighborX="1211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FE9520-F5F2-4A2C-9F07-83E19D16F8A0}" type="pres">
      <dgm:prSet presAssocID="{EC7C9A19-0C25-4FF8-9571-6C44F8B8620C}" presName="accent_4" presStyleCnt="0"/>
      <dgm:spPr/>
    </dgm:pt>
    <dgm:pt modelId="{C69D9B2A-7AA5-4BA9-B9F7-559AADDE6001}" type="pres">
      <dgm:prSet presAssocID="{EC7C9A19-0C25-4FF8-9571-6C44F8B8620C}" presName="accentRepeatNode" presStyleLbl="solidFgAcc1" presStyleIdx="3" presStyleCnt="4"/>
      <dgm:spPr/>
    </dgm:pt>
  </dgm:ptLst>
  <dgm:cxnLst>
    <dgm:cxn modelId="{16137272-ECBC-4FB0-8133-F9801963D74A}" type="presOf" srcId="{823E3187-7827-455E-BB08-40A3B734A5EE}" destId="{03BB1707-E287-4E7E-9CBB-960F5DEF7733}" srcOrd="0" destOrd="0" presId="urn:microsoft.com/office/officeart/2008/layout/VerticalCurvedList"/>
    <dgm:cxn modelId="{1E15A6F0-1823-4719-8DC2-A6D27A306117}" type="presOf" srcId="{E3A74492-EE9D-47E0-A693-A4237AA320F2}" destId="{446491A5-E0AF-46C5-AD4E-D2FD088FDD5E}" srcOrd="0" destOrd="0" presId="urn:microsoft.com/office/officeart/2008/layout/VerticalCurvedList"/>
    <dgm:cxn modelId="{D8495195-C3D4-458A-B737-21AFE8A863E5}" type="presOf" srcId="{3CC2BB05-3DB6-4129-8CFB-F9F21378818A}" destId="{BA72D7DD-B652-4163-B206-0DC98E4BCE64}" srcOrd="0" destOrd="0" presId="urn:microsoft.com/office/officeart/2008/layout/VerticalCurvedList"/>
    <dgm:cxn modelId="{EF613F9F-D667-402D-AFFC-4139923DBDF5}" srcId="{E3A74492-EE9D-47E0-A693-A4237AA320F2}" destId="{3CC2BB05-3DB6-4129-8CFB-F9F21378818A}" srcOrd="1" destOrd="0" parTransId="{D4B03DDE-B728-46C3-B38E-92223A724C78}" sibTransId="{195CFD2C-ECEC-4510-9ED9-64BE0400DB69}"/>
    <dgm:cxn modelId="{83D59B06-2C44-4E55-8529-2EF59CDE11A9}" type="presOf" srcId="{EC7C9A19-0C25-4FF8-9571-6C44F8B8620C}" destId="{366B1158-EEF8-48EE-A10D-27025B6C202E}" srcOrd="0" destOrd="0" presId="urn:microsoft.com/office/officeart/2008/layout/VerticalCurvedList"/>
    <dgm:cxn modelId="{4D542AA6-B253-4077-A6F8-0B02D689A63A}" srcId="{E3A74492-EE9D-47E0-A693-A4237AA320F2}" destId="{7F1AD0F3-1709-4B62-B28A-40BB05EADD45}" srcOrd="0" destOrd="0" parTransId="{0B8DBDA7-1932-4D35-857B-89A53F0DF4D5}" sibTransId="{AA844527-C20F-4076-9ED1-7881954F1C27}"/>
    <dgm:cxn modelId="{DC99B5CD-E099-4719-BD4C-95A855A7F611}" type="presOf" srcId="{AA844527-C20F-4076-9ED1-7881954F1C27}" destId="{742F72C8-D7A0-4337-ACD0-CA6D7E969956}" srcOrd="0" destOrd="0" presId="urn:microsoft.com/office/officeart/2008/layout/VerticalCurvedList"/>
    <dgm:cxn modelId="{F1D1E29C-CAC2-41DA-B922-058B50EA5358}" type="presOf" srcId="{7F1AD0F3-1709-4B62-B28A-40BB05EADD45}" destId="{991930C0-7F29-496C-8BF5-B6B63EBBE325}" srcOrd="0" destOrd="0" presId="urn:microsoft.com/office/officeart/2008/layout/VerticalCurvedList"/>
    <dgm:cxn modelId="{178412F2-1EBC-4563-94C1-618826A21B6E}" srcId="{E3A74492-EE9D-47E0-A693-A4237AA320F2}" destId="{823E3187-7827-455E-BB08-40A3B734A5EE}" srcOrd="2" destOrd="0" parTransId="{6FA38883-B75C-42F1-889F-E823B313743E}" sibTransId="{9A9C9249-779C-4E94-BA00-2FEE4CEBEF79}"/>
    <dgm:cxn modelId="{04A9E296-A584-454A-9BC1-33E1C757DA5F}" srcId="{E3A74492-EE9D-47E0-A693-A4237AA320F2}" destId="{EC7C9A19-0C25-4FF8-9571-6C44F8B8620C}" srcOrd="3" destOrd="0" parTransId="{7F8CC50D-36B1-49B0-A053-89E0100572A2}" sibTransId="{7F53EAF5-8520-410A-98B9-6989CD332A53}"/>
    <dgm:cxn modelId="{F9887BC1-CAC2-4891-8EA4-0EC0048BA683}" type="presParOf" srcId="{446491A5-E0AF-46C5-AD4E-D2FD088FDD5E}" destId="{4F11FD22-EE4D-46DB-A1E1-0755F8AFF4C7}" srcOrd="0" destOrd="0" presId="urn:microsoft.com/office/officeart/2008/layout/VerticalCurvedList"/>
    <dgm:cxn modelId="{FB41F98F-B161-4CA8-95BA-231BDF2ACA8B}" type="presParOf" srcId="{4F11FD22-EE4D-46DB-A1E1-0755F8AFF4C7}" destId="{667354C8-3BCC-4386-B9CA-49D61BC54AE8}" srcOrd="0" destOrd="0" presId="urn:microsoft.com/office/officeart/2008/layout/VerticalCurvedList"/>
    <dgm:cxn modelId="{B713D6B9-8E32-420C-BEB0-E968D94DEB42}" type="presParOf" srcId="{667354C8-3BCC-4386-B9CA-49D61BC54AE8}" destId="{51DC542E-EEE3-4A28-B1CA-616C8645F9FD}" srcOrd="0" destOrd="0" presId="urn:microsoft.com/office/officeart/2008/layout/VerticalCurvedList"/>
    <dgm:cxn modelId="{9ABC22F8-5A0B-4DEE-B3E3-8280C340B109}" type="presParOf" srcId="{667354C8-3BCC-4386-B9CA-49D61BC54AE8}" destId="{742F72C8-D7A0-4337-ACD0-CA6D7E969956}" srcOrd="1" destOrd="0" presId="urn:microsoft.com/office/officeart/2008/layout/VerticalCurvedList"/>
    <dgm:cxn modelId="{E904779C-64C1-42AB-AF99-ABFA914F55B4}" type="presParOf" srcId="{667354C8-3BCC-4386-B9CA-49D61BC54AE8}" destId="{3C1BF440-3214-4070-A056-7BD6D76756C0}" srcOrd="2" destOrd="0" presId="urn:microsoft.com/office/officeart/2008/layout/VerticalCurvedList"/>
    <dgm:cxn modelId="{C3AEC2A8-146F-4824-B34F-4C71C6BC8E2A}" type="presParOf" srcId="{667354C8-3BCC-4386-B9CA-49D61BC54AE8}" destId="{CDC4E9F8-FDDE-4187-9651-A3DDA881D673}" srcOrd="3" destOrd="0" presId="urn:microsoft.com/office/officeart/2008/layout/VerticalCurvedList"/>
    <dgm:cxn modelId="{22442BEF-7F5A-40F2-BDA6-682381F2D696}" type="presParOf" srcId="{4F11FD22-EE4D-46DB-A1E1-0755F8AFF4C7}" destId="{991930C0-7F29-496C-8BF5-B6B63EBBE325}" srcOrd="1" destOrd="0" presId="urn:microsoft.com/office/officeart/2008/layout/VerticalCurvedList"/>
    <dgm:cxn modelId="{41C6B132-7F31-4404-AD5D-1BEC3913FBFA}" type="presParOf" srcId="{4F11FD22-EE4D-46DB-A1E1-0755F8AFF4C7}" destId="{BDAD413E-3488-4DE2-BDDE-CA1CB985D37F}" srcOrd="2" destOrd="0" presId="urn:microsoft.com/office/officeart/2008/layout/VerticalCurvedList"/>
    <dgm:cxn modelId="{C9C0A0DB-344B-4B83-AADB-D9AD4B5520DC}" type="presParOf" srcId="{BDAD413E-3488-4DE2-BDDE-CA1CB985D37F}" destId="{04144145-95C4-46CB-8531-3F6E16CE04E8}" srcOrd="0" destOrd="0" presId="urn:microsoft.com/office/officeart/2008/layout/VerticalCurvedList"/>
    <dgm:cxn modelId="{F0629483-E46D-4A65-BD96-D2B995DA1288}" type="presParOf" srcId="{4F11FD22-EE4D-46DB-A1E1-0755F8AFF4C7}" destId="{BA72D7DD-B652-4163-B206-0DC98E4BCE64}" srcOrd="3" destOrd="0" presId="urn:microsoft.com/office/officeart/2008/layout/VerticalCurvedList"/>
    <dgm:cxn modelId="{4B7E808B-663C-412D-80DA-303CDA0124E9}" type="presParOf" srcId="{4F11FD22-EE4D-46DB-A1E1-0755F8AFF4C7}" destId="{9134EB07-22A3-4CD7-9DBC-7B46BBD9DFF8}" srcOrd="4" destOrd="0" presId="urn:microsoft.com/office/officeart/2008/layout/VerticalCurvedList"/>
    <dgm:cxn modelId="{A01A2450-DEDF-4DAD-9CE1-B321B3C02A2D}" type="presParOf" srcId="{9134EB07-22A3-4CD7-9DBC-7B46BBD9DFF8}" destId="{1391286B-52BD-472A-BEC0-1238ACE76A3D}" srcOrd="0" destOrd="0" presId="urn:microsoft.com/office/officeart/2008/layout/VerticalCurvedList"/>
    <dgm:cxn modelId="{3CFCA5E0-2CD7-4305-A030-9BC568BB4D6C}" type="presParOf" srcId="{4F11FD22-EE4D-46DB-A1E1-0755F8AFF4C7}" destId="{03BB1707-E287-4E7E-9CBB-960F5DEF7733}" srcOrd="5" destOrd="0" presId="urn:microsoft.com/office/officeart/2008/layout/VerticalCurvedList"/>
    <dgm:cxn modelId="{5BA25D2F-36B6-4434-BBC3-452ABB031E12}" type="presParOf" srcId="{4F11FD22-EE4D-46DB-A1E1-0755F8AFF4C7}" destId="{128A4500-AA1A-4ABD-9043-B42CC2294F79}" srcOrd="6" destOrd="0" presId="urn:microsoft.com/office/officeart/2008/layout/VerticalCurvedList"/>
    <dgm:cxn modelId="{D09A76E4-98C2-443E-A4CA-9A1B3896C8CC}" type="presParOf" srcId="{128A4500-AA1A-4ABD-9043-B42CC2294F79}" destId="{2EC0C2CD-210D-4F40-96D9-31615DD2A4B7}" srcOrd="0" destOrd="0" presId="urn:microsoft.com/office/officeart/2008/layout/VerticalCurvedList"/>
    <dgm:cxn modelId="{6923D198-8F46-4116-B15F-53937B1A5ABB}" type="presParOf" srcId="{4F11FD22-EE4D-46DB-A1E1-0755F8AFF4C7}" destId="{366B1158-EEF8-48EE-A10D-27025B6C202E}" srcOrd="7" destOrd="0" presId="urn:microsoft.com/office/officeart/2008/layout/VerticalCurvedList"/>
    <dgm:cxn modelId="{7090C903-E589-4A7F-8EEE-75843AB6C769}" type="presParOf" srcId="{4F11FD22-EE4D-46DB-A1E1-0755F8AFF4C7}" destId="{42FE9520-F5F2-4A2C-9F07-83E19D16F8A0}" srcOrd="8" destOrd="0" presId="urn:microsoft.com/office/officeart/2008/layout/VerticalCurvedList"/>
    <dgm:cxn modelId="{94ACCD47-6ED4-4DBB-933D-9AEB2495020C}" type="presParOf" srcId="{42FE9520-F5F2-4A2C-9F07-83E19D16F8A0}" destId="{C69D9B2A-7AA5-4BA9-B9F7-559AADDE600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044BA-0109-4013-A84B-C7BF3E8185B7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53E0-BFF5-4C8B-BEB3-8BB7F030C0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1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9c43578288_4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9c43578288_4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242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EB9E1FB9-E3A4-497A-B8DE-3F863226073F}"/>
              </a:ext>
            </a:extLst>
          </p:cNvPr>
          <p:cNvSpPr/>
          <p:nvPr userDrawn="1"/>
        </p:nvSpPr>
        <p:spPr>
          <a:xfrm>
            <a:off x="0" y="1655762"/>
            <a:ext cx="12192000" cy="52022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9065B690-7A75-4B7B-972B-0F6E2122823D}"/>
              </a:ext>
            </a:extLst>
          </p:cNvPr>
          <p:cNvSpPr/>
          <p:nvPr userDrawn="1"/>
        </p:nvSpPr>
        <p:spPr>
          <a:xfrm>
            <a:off x="0" y="0"/>
            <a:ext cx="12192000" cy="1655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91DD02-057A-41B9-A28F-3E735F904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64615"/>
            <a:ext cx="9144000" cy="2387600"/>
          </a:xfrm>
          <a:effectLst>
            <a:outerShdw blurRad="50800" dist="38100" dir="5400000" algn="t" rotWithShape="0">
              <a:prstClr val="black">
                <a:alpha val="34000"/>
              </a:prstClr>
            </a:outerShdw>
          </a:effectLst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C3A0E04-6679-4DF1-9C8C-F1E85414A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289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097F007-D946-4897-B7F0-835A74AEB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5AE5E54-39FA-4048-B390-ECC628A4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200E4D3D-EF45-4215-A3A3-3859421553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859" y="401411"/>
            <a:ext cx="2898282" cy="95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2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BA4252-BCAD-41FF-AA1E-58BA8BDF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E1A8D9D8-778F-4DC4-81B9-854B42C56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2A7390D-5613-487A-AFC6-8B7067334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2D0B0BC-A469-4E49-AAB8-3EA1FEC6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F5AC5EC-D7F4-4AA9-BCCF-21A13ED8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59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1F67F6A-4059-4861-8884-C5254D55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B33B672-04FF-497C-A622-245B5ACB1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ACEDE72-4FD7-46D1-9368-955923C4A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8819382-3D1C-49CF-A2BB-BF8C7C46A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DB25BDB-36B4-4D72-89C0-9B95FC9A0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301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972600" y="1152400"/>
            <a:ext cx="9361600" cy="3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86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D087E5-E31E-473C-A99F-9ED5CCCCC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7D7457C-C458-4F08-93E5-B3BF2A328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74A2A08-63F4-496C-8C4E-494E3E78A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4615208-27C3-4274-8A54-5AE61C256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D5CB91F-307F-4508-8E29-0ECCB33FD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857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165E01-1D2C-4B77-B889-D20581DB4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6A25D75-3197-4B12-A0EA-BC6B0ACFD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5B95A0F-5619-4D3B-9F70-AD4428AA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ABF3C90-325B-4C2C-A384-DA8BC3620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979396E-4EEA-4AE1-802F-BF853B2C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05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62126C1-49B0-44EB-BAC1-E3498875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D993D8B-F349-4C42-BDCF-2EBB23BB1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76350"/>
            <a:ext cx="5181600" cy="5080000"/>
          </a:xfrm>
        </p:spPr>
        <p:txBody>
          <a:bodyPr/>
          <a:lstStyle>
            <a:lvl1pPr>
              <a:defRPr lang="pt-BR" dirty="0" smtClean="0"/>
            </a:lvl1pPr>
            <a:lvl2pPr>
              <a:defRPr lang="pt-BR" dirty="0" smtClean="0"/>
            </a:lvl2pPr>
            <a:lvl3pPr>
              <a:defRPr lang="pt-BR" dirty="0" smtClean="0"/>
            </a:lvl3pPr>
            <a:lvl4pPr>
              <a:defRPr lang="pt-BR" dirty="0" smtClean="0"/>
            </a:lvl4pPr>
            <a:lvl5pPr>
              <a:defRPr lang="pt-BR" dirty="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86ACE967-D7E3-4F33-A0DB-2511478A2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76348"/>
            <a:ext cx="5181600" cy="5080001"/>
          </a:xfrm>
        </p:spPr>
        <p:txBody>
          <a:bodyPr/>
          <a:lstStyle>
            <a:lvl1pPr>
              <a:defRPr lang="pt-BR" dirty="0" smtClean="0"/>
            </a:lvl1pPr>
            <a:lvl2pPr>
              <a:defRPr lang="pt-BR" dirty="0" smtClean="0"/>
            </a:lvl2pPr>
            <a:lvl3pPr>
              <a:defRPr lang="pt-BR" dirty="0" smtClean="0"/>
            </a:lvl3pPr>
            <a:lvl4pPr>
              <a:defRPr lang="pt-BR" dirty="0" smtClean="0"/>
            </a:lvl4pPr>
            <a:lvl5pPr>
              <a:defRPr lang="pt-BR" dirty="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31FC6772-A9FE-4897-A1A7-708CA3941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C857AD8-A948-4BCC-BD12-343EC3A5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0C7FBF4-2CAC-461B-AA00-EED314DF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09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F0F8882-EFBB-43F8-A775-B75559CC4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28600"/>
            <a:ext cx="10515600" cy="533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2D904E7-1CA2-4A04-BDA8-2DCE381FB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95388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240480F6-7C27-4F6C-90B5-58B80902A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19300"/>
            <a:ext cx="5157787" cy="43370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3BE242EB-9568-49B1-A8BF-C8DA51EC0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9538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DA17FE92-66BD-4094-AE32-996E57C281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19300"/>
            <a:ext cx="5183188" cy="43370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3AE69754-2B53-425F-9A3E-FE712176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1D5392AC-9E94-4F85-8ABF-304A3F92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E87C1467-87D1-475B-97D7-54DE19411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77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1AC195-77BF-4722-8587-58D08B17F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E139430F-CCDA-4C0B-8EFC-1E9692CD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F3B1CF7-B23D-48C8-B3FD-A90D303C6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6BB75CDF-9BA4-4EEB-95C7-DCB3C9588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4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AC3235AE-523A-4639-8FEA-A2B95BF06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AB27F346-5468-426F-AD1B-DA9898231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CB6D2298-72E6-4C0F-9BAD-237D37AA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780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350631-2675-490C-930B-8052EA85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EA3ECB0-448D-4C47-9509-E285FBC7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C0B03387-9C59-4C32-87CA-640ED430D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0A3820F-28EF-48FE-9E09-61F08E746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0AA7FC2-821F-4E30-AD1A-06B9A6D5F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17710EA-C273-4400-BE6D-39FD3E1E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0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B5E967-60D2-4B3D-B65C-F9F2D494D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4297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B04F4E0F-3E2F-48CB-B185-FD6719A82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7320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C01DDD7-5F26-460C-966B-0AA5F06C4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4317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9237551-0CB9-4448-AE77-A3E23198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6878B089-506E-40AC-8FD7-5961946C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51A0511-7A52-457C-82C3-2296846B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32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8000">
              <a:schemeClr val="bg1">
                <a:lumMod val="95000"/>
              </a:schemeClr>
            </a:gs>
            <a:gs pos="93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B57BA191-C407-4CEB-9227-25D837BFB057}"/>
              </a:ext>
            </a:extLst>
          </p:cNvPr>
          <p:cNvSpPr/>
          <p:nvPr userDrawn="1"/>
        </p:nvSpPr>
        <p:spPr>
          <a:xfrm>
            <a:off x="0" y="0"/>
            <a:ext cx="12192000" cy="971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2AF80EEA-42F8-42A1-BFF5-DDACC45EBA50}"/>
              </a:ext>
            </a:extLst>
          </p:cNvPr>
          <p:cNvSpPr/>
          <p:nvPr userDrawn="1"/>
        </p:nvSpPr>
        <p:spPr>
          <a:xfrm>
            <a:off x="9906000" y="7937"/>
            <a:ext cx="2286000" cy="971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1A356FF-AC41-428D-B266-13003C0E7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prstGeom prst="rect">
            <a:avLst/>
          </a:prstGeo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1DA5330-72D6-445A-8250-0C60F4002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66825"/>
            <a:ext cx="10515600" cy="5089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FAAD103-7E00-4A56-8F48-B86BB28395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F9721B8-39DB-4100-9B08-C6570B61F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30CC724-4921-4531-A004-4ADEB7704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EB0DF64D-904C-4478-9335-845B2F3FB9A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639" y="191395"/>
            <a:ext cx="1878711" cy="62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5">
              <a:lumMod val="5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B57BA191-C407-4CEB-9227-25D837BFB057}"/>
              </a:ext>
            </a:extLst>
          </p:cNvPr>
          <p:cNvSpPr/>
          <p:nvPr userDrawn="1"/>
        </p:nvSpPr>
        <p:spPr>
          <a:xfrm>
            <a:off x="0" y="0"/>
            <a:ext cx="12192000" cy="971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2AF80EEA-42F8-42A1-BFF5-DDACC45EBA50}"/>
              </a:ext>
            </a:extLst>
          </p:cNvPr>
          <p:cNvSpPr/>
          <p:nvPr userDrawn="1"/>
        </p:nvSpPr>
        <p:spPr>
          <a:xfrm>
            <a:off x="9906000" y="7937"/>
            <a:ext cx="2286000" cy="971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1A356FF-AC41-428D-B266-13003C0E7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prstGeom prst="rect">
            <a:avLst/>
          </a:prstGeo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1DA5330-72D6-445A-8250-0C60F4002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66825"/>
            <a:ext cx="10515600" cy="5089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FAAD103-7E00-4A56-8F48-B86BB28395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CCA96-78CA-4A93-AB65-2FAA9E33EAFE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F9721B8-39DB-4100-9B08-C6570B61F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30CC724-4921-4531-A004-4ADEB7704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3E76A-581E-492E-8A7A-403D9D4AA449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EB0DF64D-904C-4478-9335-845B2F3FB9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639" y="191395"/>
            <a:ext cx="1878711" cy="62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5">
              <a:lumMod val="5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ei.antaq.gov.br/sei/controlador.php?acao=protocolo_visualizar&amp;id_protocolo=1450885&amp;id_procedimento_atual=759226&amp;infra_sistema=100000100&amp;infra_unidade_atual=110000042&amp;infra_hash=827aefcac5575d4531b7b66fbcfaf67b689f7074a5d1fbdad28783cbaab5d52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04BFE611-442C-400A-AB44-5454F7BBC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6968" y="1300294"/>
            <a:ext cx="10415016" cy="69185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BR"/>
              <a:t/>
            </a:r>
            <a:br>
              <a:rPr lang="pt-BR"/>
            </a:br>
            <a:r>
              <a:rPr lang="pt-BR"/>
              <a:t/>
            </a:r>
            <a:br>
              <a:rPr lang="pt-BR"/>
            </a:br>
            <a:r>
              <a:rPr lang="pt-BR"/>
              <a:t/>
            </a:r>
            <a:br>
              <a:rPr lang="pt-BR"/>
            </a:br>
            <a:r>
              <a:rPr lang="pt-BR"/>
              <a:t/>
            </a:r>
            <a:br>
              <a:rPr lang="pt-BR"/>
            </a:br>
            <a:r>
              <a:rPr lang="pt-BR"/>
              <a:t/>
            </a:r>
            <a:br>
              <a:rPr lang="pt-BR"/>
            </a:br>
            <a:r>
              <a:rPr lang="pt-BR" sz="4900" err="1"/>
              <a:t>Análise</a:t>
            </a:r>
            <a:r>
              <a:rPr lang="pt-BR" sz="4900"/>
              <a:t> e </a:t>
            </a:r>
            <a:r>
              <a:rPr lang="pt-BR" sz="4900" err="1"/>
              <a:t>apuração</a:t>
            </a:r>
            <a:r>
              <a:rPr lang="pt-BR" sz="4900"/>
              <a:t> sistematizada de possíveis abusividades relacionadas com cobrança de THC</a:t>
            </a:r>
            <a:br>
              <a:rPr lang="pt-BR" sz="4900"/>
            </a:br>
            <a:r>
              <a:rPr lang="pt-BR" sz="5300"/>
              <a:t/>
            </a:r>
            <a:br>
              <a:rPr lang="pt-BR" sz="5300"/>
            </a:br>
            <a:r>
              <a:rPr lang="pt-BR" sz="4000"/>
              <a:t>Atualizações após Audiência Pública</a:t>
            </a:r>
            <a:r>
              <a:rPr lang="pt-BR" sz="4400"/>
              <a:t/>
            </a:r>
            <a:br>
              <a:rPr lang="pt-BR" sz="4400"/>
            </a:br>
            <a:r>
              <a:rPr lang="pt-BR" sz="4400"/>
              <a:t/>
            </a:r>
            <a:br>
              <a:rPr lang="pt-BR" sz="4400"/>
            </a:br>
            <a:r>
              <a:rPr lang="pt-BR" sz="3100"/>
              <a:t>Agenda Regulatória (20/21) - Eixo 3.1</a:t>
            </a:r>
            <a:r>
              <a:rPr lang="pt-BR" sz="4400"/>
              <a:t/>
            </a:r>
            <a:br>
              <a:rPr lang="pt-BR" sz="4400"/>
            </a:br>
            <a:r>
              <a:rPr lang="pt-BR" sz="2700"/>
              <a:t/>
            </a:r>
            <a:br>
              <a:rPr lang="pt-BR" sz="2700"/>
            </a:br>
            <a:r>
              <a:rPr lang="pt-BR" sz="2200"/>
              <a:t>Processo 50300.002251/2019-31 - Relatora: Flávia Takafashi</a:t>
            </a:r>
            <a:r>
              <a:rPr lang="pt-BR"/>
              <a:t/>
            </a:r>
            <a:br>
              <a:rPr lang="pt-BR"/>
            </a:br>
            <a:r>
              <a:rPr lang="pt-BR" sz="5400"/>
              <a:t/>
            </a:r>
            <a:br>
              <a:rPr lang="pt-BR" sz="5400"/>
            </a:br>
            <a:endParaRPr lang="pt-BR" sz="5400"/>
          </a:p>
        </p:txBody>
      </p:sp>
    </p:spTree>
    <p:extLst>
      <p:ext uri="{BB962C8B-B14F-4D97-AF65-F5344CB8AC3E}">
        <p14:creationId xmlns:p14="http://schemas.microsoft.com/office/powerpoint/2010/main" val="718790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02C8475-08B0-4FE9-BE41-5F8620F6F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9691E68-4629-4FFE-B58A-B6ED94EE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Da </a:t>
            </a:r>
            <a:r>
              <a:rPr lang="en-US" err="1"/>
              <a:t>Metodologia</a:t>
            </a:r>
            <a:r>
              <a:rPr lang="en-US"/>
              <a:t> de </a:t>
            </a:r>
            <a:r>
              <a:rPr lang="en-US" err="1"/>
              <a:t>Combate</a:t>
            </a:r>
            <a:r>
              <a:rPr lang="en-US"/>
              <a:t> à </a:t>
            </a:r>
            <a:r>
              <a:rPr lang="en-US" err="1"/>
              <a:t>Abusividade</a:t>
            </a:r>
            <a:r>
              <a:rPr lang="en-US"/>
              <a:t> (2)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7DCB39C-3498-436C-9DC8-12F4EE050CF5}"/>
              </a:ext>
            </a:extLst>
          </p:cNvPr>
          <p:cNvSpPr txBox="1"/>
          <p:nvPr/>
        </p:nvSpPr>
        <p:spPr>
          <a:xfrm>
            <a:off x="838200" y="1582340"/>
            <a:ext cx="873337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>
                <a:effectLst/>
              </a:rPr>
              <a:t>A metodologia traça as seguintes etapas, em caráter orientativo: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>
              <a:effectLst/>
            </a:endParaRPr>
          </a:p>
          <a:p>
            <a:pPr lvl="1" algn="just">
              <a:buClr>
                <a:schemeClr val="accent1"/>
              </a:buClr>
            </a:pPr>
            <a:r>
              <a:rPr lang="pt-BR">
                <a:effectLst/>
              </a:rPr>
              <a:t>I - buscar a </a:t>
            </a:r>
            <a:r>
              <a:rPr lang="pt-BR" b="1" u="sng">
                <a:effectLst/>
              </a:rPr>
              <a:t>existência de condutas abusivas</a:t>
            </a:r>
            <a:r>
              <a:rPr lang="pt-BR">
                <a:effectLst/>
              </a:rPr>
              <a:t>, tais como aquelas exemplificadas nas normas da ANTAQ;</a:t>
            </a:r>
          </a:p>
          <a:p>
            <a:pPr lvl="1" algn="just">
              <a:buClr>
                <a:schemeClr val="accent1"/>
              </a:buClr>
            </a:pPr>
            <a:endParaRPr lang="pt-BR">
              <a:effectLst/>
            </a:endParaRPr>
          </a:p>
          <a:p>
            <a:pPr lvl="1" algn="just">
              <a:buClr>
                <a:schemeClr val="accent1"/>
              </a:buClr>
            </a:pPr>
            <a:r>
              <a:rPr lang="pt-BR">
                <a:effectLst/>
              </a:rPr>
              <a:t>II - buscar a justificativa, fundamentada pelo transportador marítimo, </a:t>
            </a:r>
            <a:r>
              <a:rPr lang="pt-BR" b="1" u="sng">
                <a:effectLst/>
              </a:rPr>
              <a:t>da THC que ele quer ser restituído</a:t>
            </a:r>
            <a:r>
              <a:rPr lang="pt-BR">
                <a:effectLst/>
              </a:rPr>
              <a:t>, com foco nos serviços prestados pela instalação portuária ou operador portuário ao transportador marítimo; </a:t>
            </a:r>
          </a:p>
          <a:p>
            <a:pPr lvl="1" algn="just">
              <a:buClr>
                <a:schemeClr val="accent1"/>
              </a:buClr>
            </a:pPr>
            <a:endParaRPr lang="pt-BR">
              <a:effectLst/>
            </a:endParaRPr>
          </a:p>
          <a:p>
            <a:pPr lvl="1" algn="just">
              <a:buClr>
                <a:schemeClr val="accent1"/>
              </a:buClr>
            </a:pPr>
            <a:r>
              <a:rPr lang="pt-BR">
                <a:effectLst/>
              </a:rPr>
              <a:t>III - realizar análise qualitativa, com a verificação de que os serviços cobrados a título de restituição constem na cesta de serviços que a instalação portuária ou operador portuário cobrou ao transportador marítimo;</a:t>
            </a:r>
          </a:p>
          <a:p>
            <a:pPr lvl="1" algn="just">
              <a:buClr>
                <a:schemeClr val="accent1"/>
              </a:buClr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903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02C8475-08B0-4FE9-BE41-5F8620F6F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9691E68-4629-4FFE-B58A-B6ED94EE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Da </a:t>
            </a:r>
            <a:r>
              <a:rPr lang="en-US" err="1"/>
              <a:t>Metodologia</a:t>
            </a:r>
            <a:r>
              <a:rPr lang="en-US"/>
              <a:t> de </a:t>
            </a:r>
            <a:r>
              <a:rPr lang="en-US" err="1"/>
              <a:t>Combate</a:t>
            </a:r>
            <a:r>
              <a:rPr lang="en-US"/>
              <a:t> à </a:t>
            </a:r>
            <a:r>
              <a:rPr lang="en-US" err="1"/>
              <a:t>Abusividade</a:t>
            </a:r>
            <a:r>
              <a:rPr lang="en-US"/>
              <a:t> (3)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7DCB39C-3498-436C-9DC8-12F4EE050CF5}"/>
              </a:ext>
            </a:extLst>
          </p:cNvPr>
          <p:cNvSpPr txBox="1"/>
          <p:nvPr/>
        </p:nvSpPr>
        <p:spPr>
          <a:xfrm>
            <a:off x="838200" y="1289732"/>
            <a:ext cx="873337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>
                <a:effectLst/>
              </a:rPr>
              <a:t>A metodologia traça as seguintes etapas, em caráter orientativo: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>
              <a:effectLst/>
            </a:endParaRPr>
          </a:p>
          <a:p>
            <a:pPr lvl="1" algn="just">
              <a:buClr>
                <a:schemeClr val="accent1"/>
              </a:buClr>
            </a:pPr>
            <a:r>
              <a:rPr lang="pt-BR">
                <a:effectLst/>
              </a:rPr>
              <a:t>IV - buscar </a:t>
            </a:r>
            <a:r>
              <a:rPr lang="pt-BR" b="1" u="sng">
                <a:effectLst/>
              </a:rPr>
              <a:t>a confirmação</a:t>
            </a:r>
            <a:r>
              <a:rPr lang="pt-BR">
                <a:effectLst/>
              </a:rPr>
              <a:t>, por meio de contrato, nota fiscal ou demais instrumentos comprobatórios, à instalação portuária ou operador portuário, </a:t>
            </a:r>
            <a:r>
              <a:rPr lang="pt-BR" b="1" u="sng">
                <a:effectLst/>
              </a:rPr>
              <a:t>de que aqueles serviços informados pelo transportador marítimo foram realmente prestados</a:t>
            </a:r>
            <a:r>
              <a:rPr lang="pt-BR">
                <a:effectLst/>
              </a:rPr>
              <a:t>; (processo de apuração)</a:t>
            </a:r>
          </a:p>
          <a:p>
            <a:pPr lvl="1" algn="just">
              <a:buClr>
                <a:schemeClr val="accent1"/>
              </a:buClr>
            </a:pPr>
            <a:endParaRPr lang="pt-BR">
              <a:effectLst/>
            </a:endParaRPr>
          </a:p>
          <a:p>
            <a:pPr lvl="1" algn="just">
              <a:buClr>
                <a:schemeClr val="accent1"/>
              </a:buClr>
            </a:pPr>
            <a:r>
              <a:rPr lang="pt-BR">
                <a:effectLst/>
              </a:rPr>
              <a:t>V - buscar a justificativa, fundamentada pela instalação portuária ou operador portuário, da cesta de serviços cobrada ao transportador marítimo ou ao usuário e da THC cobrada ao usuário nos casos de contratação direta; e</a:t>
            </a:r>
          </a:p>
          <a:p>
            <a:pPr lvl="1" algn="just">
              <a:buClr>
                <a:schemeClr val="accent1"/>
              </a:buClr>
            </a:pPr>
            <a:endParaRPr lang="pt-BR">
              <a:effectLst/>
            </a:endParaRPr>
          </a:p>
          <a:p>
            <a:pPr lvl="1" algn="just">
              <a:buClr>
                <a:schemeClr val="accent1"/>
              </a:buClr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 - observar se foram fornecidos à contratante, </a:t>
            </a:r>
            <a:r>
              <a:rPr lang="pt-BR" b="1" i="0" u="sng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antes de iniciada a prestação dos serviços de movimentação portuária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pt-BR"/>
              <a:t>(previsibilidade - obtenção de orçamento dos serviços)</a:t>
            </a:r>
          </a:p>
          <a:p>
            <a:pPr lvl="1" algn="just">
              <a:buClr>
                <a:schemeClr val="accent1"/>
              </a:buClr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a) na cobrança de THC, o preço cobrado pelo serviço de intermediação e o memorial de cálculo preliminar a respeito do valor a ser restituído pelo usuário ao transportador marítimo; ou</a:t>
            </a:r>
          </a:p>
          <a:p>
            <a:pPr lvl="1" algn="just">
              <a:buClr>
                <a:schemeClr val="accent1"/>
              </a:buClr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b) na cobrança pela cesta de serviços, a existência do preço estipulado em contrato ou a divulgação, em tabela de preços, dos valores máximos. </a:t>
            </a:r>
          </a:p>
          <a:p>
            <a:pPr lvl="1" algn="just">
              <a:buClr>
                <a:schemeClr val="accent1"/>
              </a:buClr>
            </a:pPr>
            <a:endParaRPr lang="pt-BR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1280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02C8475-08B0-4FE9-BE41-5F8620F6F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9691E68-4629-4FFE-B58A-B6ED94EE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Da </a:t>
            </a:r>
            <a:r>
              <a:rPr lang="en-US" err="1"/>
              <a:t>Metodologia</a:t>
            </a:r>
            <a:r>
              <a:rPr lang="en-US"/>
              <a:t> de </a:t>
            </a:r>
            <a:r>
              <a:rPr lang="en-US" err="1"/>
              <a:t>Combate</a:t>
            </a:r>
            <a:r>
              <a:rPr lang="en-US"/>
              <a:t> à </a:t>
            </a:r>
            <a:r>
              <a:rPr lang="en-US" err="1"/>
              <a:t>Abusividade</a:t>
            </a:r>
            <a:r>
              <a:rPr lang="en-US"/>
              <a:t> (4)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7DCB39C-3498-436C-9DC8-12F4EE050CF5}"/>
              </a:ext>
            </a:extLst>
          </p:cNvPr>
          <p:cNvSpPr txBox="1"/>
          <p:nvPr/>
        </p:nvSpPr>
        <p:spPr>
          <a:xfrm>
            <a:off x="838200" y="1582340"/>
            <a:ext cx="8733377" cy="497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Condutas abusivas são identificáveis mediante comparação com outros cenários em condições as mais similares possíveis, buscando informações desses outros cenários tais como: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a) conhecimento de embarque marítimo, contratos ou acordos celebrados entre as partes;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b) nota fiscal acerca do pagamento pelo serviço de intermediação de THC;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c) comprovação dos valores a serem restituídos a título de THC pagos pelo transportador marítimo à instalação portuária ou ao operador portuário;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d) nota fiscal acerca do pagamento pela cesta de serviços;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e) tipo de navegação e rota envolvida (portos e terminais de embarque e de desembarque);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f) tipo de contêiner envolvido (</a:t>
            </a:r>
            <a:r>
              <a:rPr lang="pt-BR" b="1" i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dry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lang="pt-BR" b="1" i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reefer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lang="pt-BR" b="0" i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etc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), quantidades e tamanhos;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g) valor do frete contratado ao transportador marítimo ou ao agente intermediário; </a:t>
            </a:r>
            <a:endParaRPr lang="pt-BR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745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02C8475-08B0-4FE9-BE41-5F8620F6F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9691E68-4629-4FFE-B58A-B6ED94EE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Da </a:t>
            </a:r>
            <a:r>
              <a:rPr lang="en-US" err="1"/>
              <a:t>Metodologia</a:t>
            </a:r>
            <a:r>
              <a:rPr lang="en-US"/>
              <a:t> de </a:t>
            </a:r>
            <a:r>
              <a:rPr lang="en-US" err="1"/>
              <a:t>Combate</a:t>
            </a:r>
            <a:r>
              <a:rPr lang="en-US"/>
              <a:t> à </a:t>
            </a:r>
            <a:r>
              <a:rPr lang="en-US" err="1"/>
              <a:t>Abusividade</a:t>
            </a:r>
            <a:r>
              <a:rPr lang="en-US"/>
              <a:t> (5)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7DCB39C-3498-436C-9DC8-12F4EE050CF5}"/>
              </a:ext>
            </a:extLst>
          </p:cNvPr>
          <p:cNvSpPr txBox="1"/>
          <p:nvPr/>
        </p:nvSpPr>
        <p:spPr>
          <a:xfrm>
            <a:off x="838200" y="1582340"/>
            <a:ext cx="8733377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Condutas abusivas são identificáveis mediante comparação com outros cenários em condições as mais similares possíveis, buscando informações desses outros cenários tais como: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h) valores de THC estipulados em contrato e cobrados ao usuário;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i) valores cobrados pela instalação portuária ou operador portuário ao transportador marítimo; e 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j) valores totais pagos pelo usuário.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endParaRPr lang="pt-BR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61950" marR="76200" indent="-285750" algn="just" rtl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>
                <a:effectLst/>
              </a:rPr>
              <a:t>Após obtidas as informações para averiguar abusividade, solicitar-se-á 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justificativas </a:t>
            </a:r>
            <a:r>
              <a:rPr lang="pt-BR" b="1" i="0" u="sng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adequadas, razoáveis, verossímeis e comprováveis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Caso não sejam apresentadas justificativas que cumpram simultaneamente esses 4 quesitos, </a:t>
            </a:r>
            <a:r>
              <a:rPr lang="pt-BR" b="1" i="0" u="sng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tratar-se-á de conduta abusiva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361950" marR="76200" indent="-285750" algn="just" rtl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comprovação pode dar-se mediante apresentação de provas materiais ou reais, estimativas ou memoriais de cálculo, a depender do objeto da conduta denunciada.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732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55"/>
          <p:cNvSpPr txBox="1">
            <a:spLocks noGrp="1"/>
          </p:cNvSpPr>
          <p:nvPr>
            <p:ph type="title"/>
          </p:nvPr>
        </p:nvSpPr>
        <p:spPr>
          <a:xfrm>
            <a:off x="972600" y="1152400"/>
            <a:ext cx="9361600" cy="398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pt-BR"/>
              <a:t>Obrigado!</a:t>
            </a:r>
            <a:endParaRPr/>
          </a:p>
        </p:txBody>
      </p:sp>
      <p:sp>
        <p:nvSpPr>
          <p:cNvPr id="469" name="Google Shape;469;p55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pt-BR"/>
              <a:pPr/>
              <a:t>14</a:t>
            </a:fld>
            <a:endParaRPr/>
          </a:p>
        </p:txBody>
      </p:sp>
      <p:pic>
        <p:nvPicPr>
          <p:cNvPr id="470" name="Google Shape;470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0167" y="4373201"/>
            <a:ext cx="6153168" cy="2429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5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815767-CC82-4A4C-98A8-96732155B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442" y="139885"/>
            <a:ext cx="8396850" cy="693437"/>
          </a:xfrm>
        </p:spPr>
        <p:txBody>
          <a:bodyPr/>
          <a:lstStyle/>
          <a:p>
            <a:r>
              <a:rPr lang="pt-BR"/>
              <a:t>Sumário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xmlns="" id="{95573709-442C-4DBF-B7FE-48EC9B8941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3866299"/>
              </p:ext>
            </p:extLst>
          </p:nvPr>
        </p:nvGraphicFramePr>
        <p:xfrm>
          <a:off x="1847526" y="1390057"/>
          <a:ext cx="9349863" cy="494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92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91B46B-CA8D-4ED9-A913-A4A9CEA2A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Da Audiência Pública Anterior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02C8475-08B0-4FE9-BE41-5F8620F6F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buClr>
                <a:schemeClr val="accent1"/>
              </a:buClr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Audiência Pública foi aberta à sociedade civil nos termos do Aviso de Audiência Pública n. 11/2021-ANTAQ (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2"/>
              </a:rPr>
              <a:t>1328256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), o qual informou o período de 31/05/2021 a 14/07/2021 para recebimento de contribuições;</a:t>
            </a:r>
          </a:p>
          <a:p>
            <a:pPr algn="just">
              <a:buClr>
                <a:schemeClr val="accent1"/>
              </a:buClr>
            </a:pPr>
            <a:endParaRPr lang="pt-BR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>
              <a:buClr>
                <a:schemeClr val="accent1"/>
              </a:buClr>
            </a:pPr>
            <a:r>
              <a:rPr lang="pt-BR"/>
              <a:t>A Audiência Pública contou com a participação de 16 inscritos;</a:t>
            </a:r>
          </a:p>
          <a:p>
            <a:pPr algn="just">
              <a:buClr>
                <a:schemeClr val="accent1"/>
              </a:buClr>
            </a:pPr>
            <a:endParaRPr lang="pt-BR"/>
          </a:p>
          <a:p>
            <a:pPr algn="just">
              <a:buClr>
                <a:schemeClr val="accent1"/>
              </a:buClr>
            </a:pPr>
            <a:r>
              <a:rPr lang="pt-BR"/>
              <a:t>Foram recebidas no Sistema de Participação Social - SIPAS 59 contribuições (1397562); </a:t>
            </a:r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07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91B46B-CA8D-4ED9-A913-A4A9CEA2A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63" y="69418"/>
            <a:ext cx="10515599" cy="932688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Das </a:t>
            </a:r>
            <a:r>
              <a:rPr lang="en-US" err="1"/>
              <a:t>Estatísticas</a:t>
            </a:r>
            <a:r>
              <a:rPr lang="en-US"/>
              <a:t> das </a:t>
            </a:r>
            <a:r>
              <a:rPr lang="en-US" err="1"/>
              <a:t>Contribuições</a:t>
            </a:r>
            <a:r>
              <a:rPr lang="en-US"/>
              <a:t> da </a:t>
            </a:r>
            <a:r>
              <a:rPr lang="en-US" err="1"/>
              <a:t>Audiência</a:t>
            </a:r>
            <a:r>
              <a:rPr lang="en-US"/>
              <a:t> </a:t>
            </a:r>
            <a:r>
              <a:rPr lang="en-US" err="1"/>
              <a:t>Pública</a:t>
            </a:r>
            <a:r>
              <a:rPr lang="en-US"/>
              <a:t> Anterior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F028B8AB-907E-44B4-95D6-D1F1E7E34B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171189"/>
              </p:ext>
            </p:extLst>
          </p:nvPr>
        </p:nvGraphicFramePr>
        <p:xfrm>
          <a:off x="880844" y="1315720"/>
          <a:ext cx="10472956" cy="4226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215156">
                  <a:extLst>
                    <a:ext uri="{9D8B030D-6E8A-4147-A177-3AD203B41FA5}">
                      <a16:colId xmlns:a16="http://schemas.microsoft.com/office/drawing/2014/main" xmlns="" val="159959168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3729428472"/>
                    </a:ext>
                  </a:extLst>
                </a:gridCol>
              </a:tblGrid>
              <a:tr h="1127760">
                <a:tc gridSpan="2">
                  <a:txBody>
                    <a:bodyPr/>
                    <a:lstStyle/>
                    <a:p>
                      <a:pPr rtl="0"/>
                      <a:r>
                        <a:rPr lang="pt-BR" sz="2000" b="1" cap="all" spc="60">
                          <a:solidFill>
                            <a:schemeClr val="tx1"/>
                          </a:solidFill>
                        </a:rPr>
                        <a:t>Tabela 1: Distribuição de frequências por setor da sociedade civil.</a:t>
                      </a:r>
                    </a:p>
                  </a:txBody>
                  <a:tcPr marL="228600" marR="228600" marT="228600" marB="2286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4083777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  <a:effectLst/>
                        </a:rPr>
                        <a:t>Setor da Sociedade Civil</a:t>
                      </a:r>
                    </a:p>
                  </a:txBody>
                  <a:tcPr marL="0" marR="0" marT="0" marB="152400"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  <a:effectLst/>
                        </a:rPr>
                        <a:t>Quantidade de contribuições</a:t>
                      </a:r>
                    </a:p>
                  </a:txBody>
                  <a:tcPr marL="0" marR="0" marT="0" marB="152400" anchor="ctr"/>
                </a:tc>
                <a:extLst>
                  <a:ext uri="{0D108BD9-81ED-4DB2-BD59-A6C34878D82A}">
                    <a16:rowId xmlns:a16="http://schemas.microsoft.com/office/drawing/2014/main" xmlns="" val="1148866203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</a:rPr>
                        <a:t>Transportador Marítimo</a:t>
                      </a:r>
                    </a:p>
                  </a:txBody>
                  <a:tcPr marL="0" marR="0" marT="0" marB="152400"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0" marR="0" marT="0" marB="152400" anchor="ctr"/>
                </a:tc>
                <a:extLst>
                  <a:ext uri="{0D108BD9-81ED-4DB2-BD59-A6C34878D82A}">
                    <a16:rowId xmlns:a16="http://schemas.microsoft.com/office/drawing/2014/main" xmlns="" val="3863591613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</a:rPr>
                        <a:t>Usuário</a:t>
                      </a:r>
                    </a:p>
                  </a:txBody>
                  <a:tcPr marL="0" marR="0" marT="0" marB="152400"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0" marR="0" marT="0" marB="152400" anchor="ctr"/>
                </a:tc>
                <a:extLst>
                  <a:ext uri="{0D108BD9-81ED-4DB2-BD59-A6C34878D82A}">
                    <a16:rowId xmlns:a16="http://schemas.microsoft.com/office/drawing/2014/main" xmlns="" val="2797696566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</a:rPr>
                        <a:t>Setor Público</a:t>
                      </a:r>
                    </a:p>
                  </a:txBody>
                  <a:tcPr marL="0" marR="0" marT="0" marB="152400"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152400" anchor="ctr"/>
                </a:tc>
                <a:extLst>
                  <a:ext uri="{0D108BD9-81ED-4DB2-BD59-A6C34878D82A}">
                    <a16:rowId xmlns:a16="http://schemas.microsoft.com/office/drawing/2014/main" xmlns="" val="3903879945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marL="0" marR="0" marT="0" marB="152400"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pt-BR" sz="2700" cap="none" spc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0" marR="0" marT="0" marB="152400" anchor="ctr"/>
                </a:tc>
                <a:extLst>
                  <a:ext uri="{0D108BD9-81ED-4DB2-BD59-A6C34878D82A}">
                    <a16:rowId xmlns:a16="http://schemas.microsoft.com/office/drawing/2014/main" xmlns="" val="3469215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26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xmlns="" id="{9DD76305-0CC4-43C6-B829-FAEE9F7CB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894148"/>
              </p:ext>
            </p:extLst>
          </p:nvPr>
        </p:nvGraphicFramePr>
        <p:xfrm>
          <a:off x="838200" y="1473345"/>
          <a:ext cx="10515600" cy="44918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64916">
                  <a:extLst>
                    <a:ext uri="{9D8B030D-6E8A-4147-A177-3AD203B41FA5}">
                      <a16:colId xmlns:a16="http://schemas.microsoft.com/office/drawing/2014/main" xmlns="" val="1741863951"/>
                    </a:ext>
                  </a:extLst>
                </a:gridCol>
                <a:gridCol w="5550684">
                  <a:extLst>
                    <a:ext uri="{9D8B030D-6E8A-4147-A177-3AD203B41FA5}">
                      <a16:colId xmlns:a16="http://schemas.microsoft.com/office/drawing/2014/main" xmlns="" val="4079427421"/>
                    </a:ext>
                  </a:extLst>
                </a:gridCol>
              </a:tblGrid>
              <a:tr h="624876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000" b="1" kern="1200" cap="all" spc="60">
                          <a:solidFill>
                            <a:schemeClr val="tx1"/>
                          </a:solidFill>
                        </a:rPr>
                        <a:t>Tabela 2: Resultado das análises das contribuições.</a:t>
                      </a:r>
                      <a:endParaRPr lang="pt-BR" sz="2000" b="1" kern="1200" cap="all" spc="6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5470831"/>
                  </a:ext>
                </a:extLst>
              </a:tr>
              <a:tr h="5477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Parecer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Quantidade de pareceres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extLst>
                  <a:ext uri="{0D108BD9-81ED-4DB2-BD59-A6C34878D82A}">
                    <a16:rowId xmlns:a16="http://schemas.microsoft.com/office/drawing/2014/main" xmlns="" val="71994326"/>
                  </a:ext>
                </a:extLst>
              </a:tr>
              <a:tr h="5477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Acatada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extLst>
                  <a:ext uri="{0D108BD9-81ED-4DB2-BD59-A6C34878D82A}">
                    <a16:rowId xmlns:a16="http://schemas.microsoft.com/office/drawing/2014/main" xmlns="" val="770545815"/>
                  </a:ext>
                </a:extLst>
              </a:tr>
              <a:tr h="5477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Parcialmente acatada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extLst>
                  <a:ext uri="{0D108BD9-81ED-4DB2-BD59-A6C34878D82A}">
                    <a16:rowId xmlns:a16="http://schemas.microsoft.com/office/drawing/2014/main" xmlns="" val="3120005612"/>
                  </a:ext>
                </a:extLst>
              </a:tr>
              <a:tr h="5477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Não acatada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extLst>
                  <a:ext uri="{0D108BD9-81ED-4DB2-BD59-A6C34878D82A}">
                    <a16:rowId xmlns:a16="http://schemas.microsoft.com/office/drawing/2014/main" xmlns="" val="209966036"/>
                  </a:ext>
                </a:extLst>
              </a:tr>
              <a:tr h="5477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Não se aplica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extLst>
                  <a:ext uri="{0D108BD9-81ED-4DB2-BD59-A6C34878D82A}">
                    <a16:rowId xmlns:a16="http://schemas.microsoft.com/office/drawing/2014/main" xmlns="" val="4123247636"/>
                  </a:ext>
                </a:extLst>
              </a:tr>
              <a:tr h="5477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700" kern="1200" cap="none" spc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pt-BR" sz="27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948" marR="0" marT="27414" marB="205603" anchor="ctr"/>
                </a:tc>
                <a:extLst>
                  <a:ext uri="{0D108BD9-81ED-4DB2-BD59-A6C34878D82A}">
                    <a16:rowId xmlns:a16="http://schemas.microsoft.com/office/drawing/2014/main" xmlns="" val="696829048"/>
                  </a:ext>
                </a:extLst>
              </a:tr>
            </a:tbl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0F91B46B-CA8D-4ED9-A913-A4A9CEA2A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63" y="69418"/>
            <a:ext cx="10515599" cy="932688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Das </a:t>
            </a:r>
            <a:r>
              <a:rPr lang="en-US" err="1"/>
              <a:t>Estatísticas</a:t>
            </a:r>
            <a:r>
              <a:rPr lang="en-US"/>
              <a:t> das </a:t>
            </a:r>
            <a:r>
              <a:rPr lang="en-US" err="1"/>
              <a:t>Contribuições</a:t>
            </a:r>
            <a:r>
              <a:rPr lang="en-US"/>
              <a:t> da </a:t>
            </a:r>
            <a:r>
              <a:rPr lang="en-US" err="1"/>
              <a:t>Audiência</a:t>
            </a:r>
            <a:r>
              <a:rPr lang="en-US"/>
              <a:t> </a:t>
            </a:r>
            <a:r>
              <a:rPr lang="en-US" err="1"/>
              <a:t>Pública</a:t>
            </a:r>
            <a:r>
              <a:rPr lang="en-US"/>
              <a:t> Anterior</a:t>
            </a:r>
          </a:p>
        </p:txBody>
      </p:sp>
    </p:spTree>
    <p:extLst>
      <p:ext uri="{BB962C8B-B14F-4D97-AF65-F5344CB8AC3E}">
        <p14:creationId xmlns:p14="http://schemas.microsoft.com/office/powerpoint/2010/main" val="233347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02C8475-08B0-4FE9-BE41-5F8620F6F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9691E68-4629-4FFE-B58A-B6ED94EE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/>
              <a:t>Dos </a:t>
            </a:r>
            <a:r>
              <a:rPr lang="en-US" err="1"/>
              <a:t>resultados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área</a:t>
            </a:r>
            <a:r>
              <a:rPr lang="en-US"/>
              <a:t> </a:t>
            </a:r>
            <a:r>
              <a:rPr lang="en-US" err="1"/>
              <a:t>técnica</a:t>
            </a:r>
            <a:r>
              <a:rPr lang="en-US"/>
              <a:t> </a:t>
            </a:r>
            <a:r>
              <a:rPr lang="en-US" err="1"/>
              <a:t>após</a:t>
            </a:r>
            <a:r>
              <a:rPr lang="en-US"/>
              <a:t> </a:t>
            </a:r>
            <a:r>
              <a:rPr lang="en-US" err="1"/>
              <a:t>Audiência</a:t>
            </a:r>
            <a:r>
              <a:rPr lang="en-US"/>
              <a:t> </a:t>
            </a:r>
            <a:r>
              <a:rPr lang="en-US" err="1"/>
              <a:t>Pública</a:t>
            </a:r>
            <a:r>
              <a:rPr lang="en-US"/>
              <a:t> anterior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7DCB39C-3498-436C-9DC8-12F4EE050CF5}"/>
              </a:ext>
            </a:extLst>
          </p:cNvPr>
          <p:cNvSpPr txBox="1"/>
          <p:nvPr/>
        </p:nvSpPr>
        <p:spPr>
          <a:xfrm>
            <a:off x="838200" y="1545295"/>
            <a:ext cx="990809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>
                <a:effectLst/>
              </a:rPr>
              <a:t>Consolidação do entendimento de tratar-se a THC de </a:t>
            </a:r>
            <a:r>
              <a:rPr lang="pt-BR" b="1" u="sng">
                <a:effectLst/>
              </a:rPr>
              <a:t>restituição</a:t>
            </a:r>
            <a:r>
              <a:rPr lang="pt-BR">
                <a:effectLst/>
              </a:rPr>
              <a:t> de </a:t>
            </a:r>
            <a:r>
              <a:rPr lang="pt-BR" b="1">
                <a:effectLst/>
              </a:rPr>
              <a:t>serviço portuário</a:t>
            </a:r>
            <a:r>
              <a:rPr lang="pt-BR">
                <a:effectLst/>
              </a:rPr>
              <a:t> pago pelo transportador marítimo em nome do usuário, a qual é cobrada deste usuário pelo transportador marítimo a título de </a:t>
            </a:r>
            <a:r>
              <a:rPr lang="pt-BR" b="1" u="sng">
                <a:effectLst/>
              </a:rPr>
              <a:t>restituição</a:t>
            </a:r>
            <a:r>
              <a:rPr lang="pt-BR">
                <a:effectLst/>
              </a:rPr>
              <a:t>; (sugestão de alteração da </a:t>
            </a:r>
            <a:r>
              <a:rPr lang="pt-BR" err="1">
                <a:effectLst/>
              </a:rPr>
              <a:t>ex-RN</a:t>
            </a:r>
            <a:r>
              <a:rPr lang="pt-BR">
                <a:effectLst/>
              </a:rPr>
              <a:t> 34 – atual Res. 72);</a:t>
            </a:r>
          </a:p>
          <a:p>
            <a:pPr marL="28575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/>
          </a:p>
          <a:p>
            <a:pPr marL="28575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>
                <a:effectLst/>
              </a:rPr>
              <a:t>Previsão </a:t>
            </a:r>
            <a:r>
              <a:rPr lang="pt-BR" b="1" u="sng"/>
              <a:t>expressa de contratação direta </a:t>
            </a:r>
            <a:r>
              <a:rPr lang="pt-BR">
                <a:effectLst/>
              </a:rPr>
              <a:t>de serviços pelos usuários sem obrigação de intermediador negocial em norma, como estratégia de evitar abusividades de mercado pela ausência de texto que torna claro o direito</a:t>
            </a:r>
            <a:r>
              <a:rPr lang="pt-BR"/>
              <a:t>; (sugestão de inserção na </a:t>
            </a:r>
            <a:r>
              <a:rPr lang="pt-BR" err="1"/>
              <a:t>ex-RN</a:t>
            </a:r>
            <a:r>
              <a:rPr lang="pt-BR"/>
              <a:t> 34 – atual Res. 72);</a:t>
            </a:r>
          </a:p>
          <a:p>
            <a:pPr marL="28575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/>
          </a:p>
          <a:p>
            <a:pPr marL="28575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>
                <a:effectLst/>
              </a:rPr>
              <a:t>Consolidação do entendimento de tratar-se a THC de componente </a:t>
            </a:r>
            <a:r>
              <a:rPr lang="pt-BR" b="1">
                <a:effectLst/>
              </a:rPr>
              <a:t>extra frete</a:t>
            </a:r>
            <a:r>
              <a:rPr lang="pt-BR">
                <a:effectLst/>
              </a:rPr>
              <a:t> marítimo;</a:t>
            </a:r>
          </a:p>
          <a:p>
            <a:pPr marL="28575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>
              <a:effectLst/>
            </a:endParaRPr>
          </a:p>
          <a:p>
            <a:pPr marL="28575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>
              <a:effectLst/>
            </a:endParaRPr>
          </a:p>
          <a:p>
            <a:pPr marL="28575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/>
          </a:p>
          <a:p>
            <a:pPr algn="just">
              <a:buFont typeface="Arial" panose="020B0604020202020204" pitchFamily="34" charset="0"/>
              <a:buChar char="•"/>
            </a:pPr>
            <a:endParaRPr lang="pt-BR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493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02C8475-08B0-4FE9-BE41-5F8620F6F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9691E68-4629-4FFE-B58A-B6ED94EE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/>
              <a:t>Dos </a:t>
            </a:r>
            <a:r>
              <a:rPr lang="en-US" err="1"/>
              <a:t>resultados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área</a:t>
            </a:r>
            <a:r>
              <a:rPr lang="en-US"/>
              <a:t> </a:t>
            </a:r>
            <a:r>
              <a:rPr lang="en-US" err="1"/>
              <a:t>técnica</a:t>
            </a:r>
            <a:r>
              <a:rPr lang="en-US"/>
              <a:t> </a:t>
            </a:r>
            <a:r>
              <a:rPr lang="en-US" err="1"/>
              <a:t>após</a:t>
            </a:r>
            <a:r>
              <a:rPr lang="en-US"/>
              <a:t> </a:t>
            </a:r>
            <a:r>
              <a:rPr lang="en-US" err="1"/>
              <a:t>Audiência</a:t>
            </a:r>
            <a:r>
              <a:rPr lang="en-US"/>
              <a:t> </a:t>
            </a:r>
            <a:r>
              <a:rPr lang="en-US" err="1"/>
              <a:t>Pública</a:t>
            </a:r>
            <a:r>
              <a:rPr lang="en-US"/>
              <a:t> anterior (2)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7DCB39C-3498-436C-9DC8-12F4EE050CF5}"/>
              </a:ext>
            </a:extLst>
          </p:cNvPr>
          <p:cNvSpPr txBox="1"/>
          <p:nvPr/>
        </p:nvSpPr>
        <p:spPr>
          <a:xfrm>
            <a:off x="838200" y="1266825"/>
            <a:ext cx="915352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>
                <a:effectLst/>
              </a:rPr>
              <a:t>Explicação de que </a:t>
            </a:r>
            <a:r>
              <a:rPr lang="pt-BR" b="1">
                <a:effectLst/>
              </a:rPr>
              <a:t>não se confunde</a:t>
            </a:r>
            <a:r>
              <a:rPr lang="pt-BR">
                <a:effectLst/>
              </a:rPr>
              <a:t> o caráter extra frete marítimo da THC na contratação de transporte aquaviário com a classificação da THC na </a:t>
            </a:r>
            <a:r>
              <a:rPr lang="pt-BR"/>
              <a:t>L</a:t>
            </a:r>
            <a:r>
              <a:rPr lang="pt-BR">
                <a:effectLst/>
              </a:rPr>
              <a:t>ei do AFRMM, que é clara ao determinar que o conceito por ela estipulado é </a:t>
            </a:r>
            <a:r>
              <a:rPr lang="pt-BR" b="1">
                <a:effectLst/>
              </a:rPr>
              <a:t>apenas para os efeitos daquela lei</a:t>
            </a:r>
            <a:r>
              <a:rPr lang="pt-BR">
                <a:effectLst/>
              </a:rPr>
              <a:t>, conforme excerto abaixo transcrito: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>
              <a:effectLst/>
            </a:endParaRPr>
          </a:p>
          <a:p>
            <a:pPr marL="742950" lvl="1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/>
              <a:t>Art. 5º O AFRMM incide sobre o frete, que é a remuneração do transporte aquaviário da carga de qualquer natureza descarregada em porto brasileiro.</a:t>
            </a:r>
          </a:p>
          <a:p>
            <a:pPr marL="742950" lvl="1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/>
          </a:p>
          <a:p>
            <a:pPr marL="742950" lvl="1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/>
              <a:t>§ 1º </a:t>
            </a:r>
            <a:r>
              <a:rPr lang="pt-BR" b="1" u="sng"/>
              <a:t>Para os fins desta Lei</a:t>
            </a:r>
            <a:r>
              <a:rPr lang="pt-BR"/>
              <a:t>, entende-se por remuneração do transporte aquaviário a remuneração para o transporte da carga </a:t>
            </a:r>
            <a:r>
              <a:rPr lang="pt-BR" b="1" u="sng"/>
              <a:t>porto a porto, incluídas todas as despesas portuárias com a manipulação de carga</a:t>
            </a:r>
            <a:r>
              <a:rPr lang="pt-BR"/>
              <a:t>, constantes do conhecimento de embarque ou da declaração de que trata o § 2º do art. 6º desta Lei, anteriores e posteriores a esse transporte, e outras despesas de qualquer natureza a ele pertinentes. </a:t>
            </a:r>
            <a:endParaRPr lang="pt-BR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593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02C8475-08B0-4FE9-BE41-5F8620F6F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9691E68-4629-4FFE-B58A-B6ED94EE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Dos </a:t>
            </a:r>
            <a:r>
              <a:rPr lang="en-US" err="1"/>
              <a:t>resultados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área</a:t>
            </a:r>
            <a:r>
              <a:rPr lang="en-US"/>
              <a:t> </a:t>
            </a:r>
            <a:r>
              <a:rPr lang="en-US" err="1"/>
              <a:t>técnica</a:t>
            </a:r>
            <a:r>
              <a:rPr lang="en-US"/>
              <a:t> </a:t>
            </a:r>
            <a:r>
              <a:rPr lang="en-US" err="1"/>
              <a:t>após</a:t>
            </a:r>
            <a:r>
              <a:rPr lang="en-US"/>
              <a:t> </a:t>
            </a:r>
            <a:r>
              <a:rPr lang="en-US" err="1"/>
              <a:t>Audiência</a:t>
            </a:r>
            <a:r>
              <a:rPr lang="en-US"/>
              <a:t> </a:t>
            </a:r>
            <a:r>
              <a:rPr lang="en-US" err="1"/>
              <a:t>Pública</a:t>
            </a:r>
            <a:r>
              <a:rPr lang="en-US"/>
              <a:t> (3)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7DCB39C-3498-436C-9DC8-12F4EE050CF5}"/>
              </a:ext>
            </a:extLst>
          </p:cNvPr>
          <p:cNvSpPr txBox="1"/>
          <p:nvPr/>
        </p:nvSpPr>
        <p:spPr>
          <a:xfrm>
            <a:off x="838200" y="1582340"/>
            <a:ext cx="873337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>
                <a:effectLst/>
              </a:rPr>
              <a:t>Mudança da proposta de </a:t>
            </a:r>
            <a:r>
              <a:rPr lang="pt-BR" b="1" u="sng">
                <a:effectLst/>
              </a:rPr>
              <a:t>comprovação</a:t>
            </a:r>
            <a:r>
              <a:rPr lang="pt-BR">
                <a:effectLst/>
              </a:rPr>
              <a:t> da THC a título de restituição. Retificação do possível imbróglio fiscal que a proposição preliminar poderia causar (possibilidade de bitributação); </a:t>
            </a:r>
            <a:r>
              <a:rPr lang="pt-BR"/>
              <a:t>(alteração da ex-RN18 – atual Res. 62);</a:t>
            </a:r>
            <a:endParaRPr lang="pt-BR">
              <a:effectLst/>
            </a:endParaRP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/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>
                <a:effectLst/>
              </a:rPr>
              <a:t>Ampliação do conceito de Cesta de Serviços da RN 34 (Res. 72) para deixar expressa a possibilidade da contratação direta entre o usuário e a instalação portuária ou operador portuário, com o fito de cumprir o disposto na Declaração de Liberdade Econômica; e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/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>
                <a:effectLst/>
              </a:rPr>
              <a:t>Criação de proposta de metodologia de combate a abusividades na cobrança de THC.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17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02C8475-08B0-4FE9-BE41-5F8620F6F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  <a:p>
            <a:pPr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9691E68-4629-4FFE-B58A-B6ED94EE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9153525" cy="606425"/>
          </a:xfrm>
          <a:effectLst>
            <a:softEdge rad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Da </a:t>
            </a:r>
            <a:r>
              <a:rPr lang="en-US" err="1"/>
              <a:t>Metodologia</a:t>
            </a:r>
            <a:r>
              <a:rPr lang="en-US"/>
              <a:t> de </a:t>
            </a:r>
            <a:r>
              <a:rPr lang="en-US" err="1"/>
              <a:t>Combate</a:t>
            </a:r>
            <a:r>
              <a:rPr lang="en-US"/>
              <a:t> à </a:t>
            </a:r>
            <a:r>
              <a:rPr lang="en-US" err="1"/>
              <a:t>Abusividade</a:t>
            </a:r>
            <a:r>
              <a:rPr lang="en-US"/>
              <a:t> (1)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7DCB39C-3498-436C-9DC8-12F4EE050CF5}"/>
              </a:ext>
            </a:extLst>
          </p:cNvPr>
          <p:cNvSpPr txBox="1"/>
          <p:nvPr/>
        </p:nvSpPr>
        <p:spPr>
          <a:xfrm>
            <a:off x="838200" y="1582340"/>
            <a:ext cx="873337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/>
              <a:t>A metodologia proposta, conforme Instrução Normativa-MINUTA SRG (SEI nº 1442228), possui a seguinte linha de raciocínio: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/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>
                <a:effectLst/>
              </a:rPr>
              <a:t>São diretrizes gerais: </a:t>
            </a:r>
          </a:p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>
              <a:effectLst/>
            </a:endParaRPr>
          </a:p>
          <a:p>
            <a:pPr marL="857250" lvl="1" indent="-400050" algn="just">
              <a:buClr>
                <a:schemeClr val="accent1"/>
              </a:buClr>
              <a:buFont typeface="+mj-lt"/>
              <a:buAutoNum type="romanLcPeriod"/>
            </a:pPr>
            <a:r>
              <a:rPr lang="pt-BR">
                <a:effectLst/>
              </a:rPr>
              <a:t>o reconhecimento de que a THC possui natureza de </a:t>
            </a:r>
            <a:r>
              <a:rPr lang="pt-BR" b="1" u="sng">
                <a:effectLst/>
              </a:rPr>
              <a:t>preço</a:t>
            </a:r>
            <a:r>
              <a:rPr lang="pt-BR">
                <a:effectLst/>
              </a:rPr>
              <a:t> e pode decorrer de negociação de serviços entre o transportador marítimo e a instalação portuária ou operador portuário, que pode envolver movimentação expressiva de quantidade de cargas de diversos agentes econômicos e que possui o condão de trazer ganhos de eficiência ao usuário, ao transportador marítimo e à instalação portuária ou operador portuário, com o objetivo de </a:t>
            </a:r>
            <a:r>
              <a:rPr lang="pt-BR" u="sng">
                <a:effectLst/>
              </a:rPr>
              <a:t>promover a fluidez logística de transporte mediante adoção de práticas justas e razoáveis</a:t>
            </a:r>
            <a:r>
              <a:rPr lang="pt-BR" u="sng"/>
              <a:t>;</a:t>
            </a:r>
          </a:p>
          <a:p>
            <a:pPr marL="857250" lvl="1" indent="-400050" algn="just">
              <a:buClr>
                <a:schemeClr val="accent1"/>
              </a:buClr>
              <a:buFont typeface="+mj-lt"/>
              <a:buAutoNum type="romanLcPeriod"/>
            </a:pPr>
            <a:endParaRPr lang="pt-BR" u="sng"/>
          </a:p>
          <a:p>
            <a:pPr marL="857250" lvl="1" indent="-400050" algn="just">
              <a:buClr>
                <a:schemeClr val="accent1"/>
              </a:buClr>
              <a:buFont typeface="+mj-lt"/>
              <a:buAutoNum type="romanLcPeriod"/>
            </a:pPr>
            <a:r>
              <a:rPr lang="pt-BR">
                <a:effectLst/>
              </a:rPr>
              <a:t>o reconhecimento de que é permitida a celebração de negócio jurídico </a:t>
            </a:r>
            <a:r>
              <a:rPr lang="pt-BR" b="1" u="sng">
                <a:effectLst/>
              </a:rPr>
              <a:t>diretamente entre usuário</a:t>
            </a:r>
            <a:r>
              <a:rPr lang="pt-BR">
                <a:effectLst/>
              </a:rPr>
              <a:t> e </a:t>
            </a:r>
            <a:r>
              <a:rPr lang="pt-BR" b="1" u="sng">
                <a:effectLst/>
              </a:rPr>
              <a:t>instalação portuária ou operador portuário</a:t>
            </a:r>
            <a:r>
              <a:rPr lang="pt-BR">
                <a:effectLst/>
              </a:rPr>
              <a:t> na contratação de serviços portuários de movimentação de cargas.</a:t>
            </a:r>
          </a:p>
        </p:txBody>
      </p:sp>
    </p:spTree>
    <p:extLst>
      <p:ext uri="{BB962C8B-B14F-4D97-AF65-F5344CB8AC3E}">
        <p14:creationId xmlns:p14="http://schemas.microsoft.com/office/powerpoint/2010/main" val="85575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Office PowerPoint</Application>
  <PresentationFormat>Widescreen</PresentationFormat>
  <Paragraphs>103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Tema do Office</vt:lpstr>
      <vt:lpstr>Tema do Office</vt:lpstr>
      <vt:lpstr>     Análise e apuração sistematizada de possíveis abusividades relacionadas com cobrança de THC  Atualizações após Audiência Pública  Agenda Regulatória (20/21) - Eixo 3.1  Processo 50300.002251/2019-31 - Relatora: Flávia Takafashi  </vt:lpstr>
      <vt:lpstr>Sumário</vt:lpstr>
      <vt:lpstr>Da Audiência Pública Anterior</vt:lpstr>
      <vt:lpstr>Das Estatísticas das Contribuições da Audiência Pública Anterior</vt:lpstr>
      <vt:lpstr>Das Estatísticas das Contribuições da Audiência Pública Anterior</vt:lpstr>
      <vt:lpstr>Dos resultados na área técnica após Audiência Pública anterior</vt:lpstr>
      <vt:lpstr>Dos resultados na área técnica após Audiência Pública anterior (2)</vt:lpstr>
      <vt:lpstr>Dos resultados na área técnica após Audiência Pública (3)</vt:lpstr>
      <vt:lpstr>Da Metodologia de Combate à Abusividade (1)</vt:lpstr>
      <vt:lpstr>Da Metodologia de Combate à Abusividade (2)</vt:lpstr>
      <vt:lpstr>Da Metodologia de Combate à Abusividade (3)</vt:lpstr>
      <vt:lpstr>Da Metodologia de Combate à Abusividade (4)</vt:lpstr>
      <vt:lpstr>Da Metodologia de Combate à Abusividade (5)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Monica Monica</dc:creator>
  <cp:lastModifiedBy>Sergio Augusto Nogueira de Oliveira</cp:lastModifiedBy>
  <cp:revision>2</cp:revision>
  <dcterms:created xsi:type="dcterms:W3CDTF">2019-08-04T20:38:43Z</dcterms:created>
  <dcterms:modified xsi:type="dcterms:W3CDTF">2022-05-16T20:33:21Z</dcterms:modified>
</cp:coreProperties>
</file>